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329" r:id="rId2"/>
    <p:sldId id="276" r:id="rId3"/>
    <p:sldId id="277" r:id="rId4"/>
    <p:sldId id="280" r:id="rId5"/>
    <p:sldId id="259" r:id="rId6"/>
    <p:sldId id="284" r:id="rId7"/>
    <p:sldId id="285" r:id="rId8"/>
    <p:sldId id="299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89" r:id="rId17"/>
    <p:sldId id="295" r:id="rId18"/>
    <p:sldId id="296" r:id="rId19"/>
    <p:sldId id="260" r:id="rId20"/>
    <p:sldId id="326" r:id="rId21"/>
    <p:sldId id="327" r:id="rId22"/>
    <p:sldId id="328" r:id="rId23"/>
    <p:sldId id="32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DA6"/>
    <a:srgbClr val="1921BF"/>
    <a:srgbClr val="4022F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858" y="-4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3C41-1B10-4257-9072-FE03BB8FDD1B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B9709-FB9B-42AB-83F4-EF418A1A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«Современные дети и гаджеты»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80920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1400" b="1" dirty="0"/>
              <a:t>МУНИЦИПАЛЬНОЕ БЮДЖЕТНОЕ ОБЩЕОБРАЗОВАТЕЛЬНОЕ УЧРЕЖДЕНИЕ «АЛЕКСЕЕВСКАЯ СРЕДНЯЯ ОБЩЕОБРАЗОВАТЕЛЬНАЯ ШКОЛА» ПЕТРОПАВЛОВСКОГО РАЙОНА АЛТАЙСКОГО КРАЯ,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СТРУКТУРНОЕ ПОДРАЗДЕЛЕНИЕ «ДЕТСКИЙ САД «ТЕРЕМОК»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  <a:p>
            <a:pPr marL="45720" indent="0" algn="ctr">
              <a:buNone/>
            </a:pPr>
            <a:endParaRPr lang="ru-RU" sz="2400" dirty="0"/>
          </a:p>
          <a:p>
            <a:pPr marL="45720" indent="0" algn="ctr">
              <a:buNone/>
            </a:pPr>
            <a:endParaRPr lang="ru-RU" sz="2400" dirty="0" smtClean="0"/>
          </a:p>
          <a:p>
            <a:pPr marL="45720" indent="0" algn="ctr">
              <a:buNone/>
            </a:pPr>
            <a:endParaRPr lang="ru-RU" sz="2400" dirty="0"/>
          </a:p>
          <a:p>
            <a:pPr marL="45720" indent="0" algn="ctr">
              <a:buNone/>
            </a:pPr>
            <a:endParaRPr lang="ru-RU" sz="2400" dirty="0" smtClean="0"/>
          </a:p>
          <a:p>
            <a:pPr marL="45720" indent="0" algn="ctr">
              <a:buNone/>
            </a:pPr>
            <a:endParaRPr lang="ru-RU" sz="2400" dirty="0"/>
          </a:p>
          <a:p>
            <a:pPr marL="45720" indent="0" algn="ctr">
              <a:buNone/>
            </a:pPr>
            <a:endParaRPr lang="ru-RU" sz="2400" dirty="0" smtClean="0"/>
          </a:p>
          <a:p>
            <a:pPr marL="45720" indent="0" algn="ctr">
              <a:buNone/>
            </a:pPr>
            <a:endParaRPr lang="ru-RU" sz="2400" dirty="0"/>
          </a:p>
          <a:p>
            <a:pPr marL="45720" indent="0" algn="r">
              <a:buNone/>
            </a:pPr>
            <a:r>
              <a:rPr lang="ru-RU" sz="1600" dirty="0" smtClean="0"/>
              <a:t>Выполнил воспитатель:</a:t>
            </a:r>
          </a:p>
          <a:p>
            <a:pPr marL="45720" indent="0" algn="r">
              <a:buNone/>
            </a:pPr>
            <a:r>
              <a:rPr lang="ru-RU" sz="1600" dirty="0" smtClean="0"/>
              <a:t>Малютина Татьяна Александровна</a:t>
            </a:r>
          </a:p>
          <a:p>
            <a:pPr marL="45720" indent="0" algn="ctr">
              <a:buNone/>
            </a:pPr>
            <a:r>
              <a:rPr lang="ru-RU" sz="1600" dirty="0" smtClean="0"/>
              <a:t>С. Алексеевка,2022г.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9552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44824"/>
            <a:ext cx="6444208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постоянное вглядывание в небольшие объекты на экранах смартфонов и планшетов развивает близорукость (особенно у тех, кто близко подносят экран к глазам), а сухость напряженных глаз может приводить к их воспалению и инфицированию. </a:t>
            </a:r>
          </a:p>
        </p:txBody>
      </p:sp>
      <p:pic>
        <p:nvPicPr>
          <p:cNvPr id="3" name="Picture 3" descr="C:\Documents and Settings\malyginais\Мои документы\мое\ШКОЛА\Конференция к юбилею школы\Картинки для презентации\1e5c941dcf7ee9ebf2fe78b1d5bc5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1168"/>
            <a:ext cx="2716924" cy="1808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24744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регулярное применение планшетов и смартфонов вредно для позвоночника (особенно шейного отдела), который у детей еще имеет податливую структуру и быстро искривляется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malyginais\Мои документы\мое\ШКОЛА\Конференция к юбилею школы\Картинки для презентации\678bb4920615cd8825319908fb63bb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2631063" cy="2023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37643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в-четвертых,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постоянный и неестественный наклон головы вниз и прижимание подбородка к шее может приводить к воспалительным процессам на коже и впоследствии к её более быстрому старению. Помимо всего вышесказанного вред от планшетов и смартфонов еще и носит социальный и психологический характер, так как они затягивают ребенка своими играми и мультимедийными приложениями, что мешает полноценному общению, а впоследствии делает несовершеннолетнего человека раздражительным и погруженным в виртуальный мир фантазий</a:t>
            </a:r>
          </a:p>
        </p:txBody>
      </p:sp>
      <p:pic>
        <p:nvPicPr>
          <p:cNvPr id="3" name="Picture 2" descr="C:\Documents and Settings\malyginais\Мои документы\мое\ШКОЛА\Конференция к юбилею школы\Картинки для презентации\16fa38c002de4e7e2dd571acd23995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76" y="5013176"/>
            <a:ext cx="2571736" cy="1714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204864"/>
            <a:ext cx="6318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Тест для родителей </a:t>
            </a:r>
          </a:p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"Определение компьютерной зависимости у младших школьников"</a:t>
            </a:r>
          </a:p>
        </p:txBody>
      </p:sp>
    </p:spTree>
    <p:extLst>
      <p:ext uri="{BB962C8B-B14F-4D97-AF65-F5344CB8AC3E}">
        <p14:creationId xmlns:p14="http://schemas.microsoft.com/office/powerpoint/2010/main" val="26449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45720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1. Как часто ваш ребенок играет за компьютером?</a:t>
            </a:r>
          </a:p>
          <a:p>
            <a:r>
              <a:rPr lang="ru-RU" sz="1600" dirty="0"/>
              <a:t>а) каждый день - 3 балла; </a:t>
            </a:r>
          </a:p>
          <a:p>
            <a:r>
              <a:rPr lang="ru-RU" sz="1600" dirty="0"/>
              <a:t>б) через день - 2 балла; </a:t>
            </a:r>
          </a:p>
          <a:p>
            <a:r>
              <a:rPr lang="ru-RU" sz="1600" dirty="0"/>
              <a:t>в) когда нечем заняться - 1 балл.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2. Сколько времени он тратит на компьютерные игры ежедневно?</a:t>
            </a:r>
          </a:p>
          <a:p>
            <a:r>
              <a:rPr lang="ru-RU" sz="1600" dirty="0"/>
              <a:t>а) 2-3 ч и больше - 3 балла;</a:t>
            </a:r>
          </a:p>
          <a:p>
            <a:r>
              <a:rPr lang="ru-RU" sz="1600" dirty="0"/>
              <a:t>б) час или 2 ч - 2 балла;</a:t>
            </a:r>
          </a:p>
          <a:p>
            <a:r>
              <a:rPr lang="ru-RU" sz="1600" dirty="0"/>
              <a:t>в) час максимум - 1 балл.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3. Кто выключает компьютер ребенка?</a:t>
            </a:r>
          </a:p>
          <a:p>
            <a:r>
              <a:rPr lang="ru-RU" sz="1600" dirty="0"/>
              <a:t>а) вы - 3 балла; </a:t>
            </a:r>
          </a:p>
          <a:p>
            <a:r>
              <a:rPr lang="ru-RU" sz="1600" dirty="0"/>
              <a:t>б) иногда вы, иногда ребенок - 2 балла; </a:t>
            </a:r>
          </a:p>
          <a:p>
            <a:r>
              <a:rPr lang="ru-RU" sz="1600" dirty="0"/>
              <a:t>в) ребенок самостоятельно - 1 балл.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4. Когда у вашего ребенка появляется свободное от учебы время, он...</a:t>
            </a:r>
          </a:p>
          <a:p>
            <a:r>
              <a:rPr lang="ru-RU" sz="1600" dirty="0"/>
              <a:t>а) сидит за компьютером - 3 балла;</a:t>
            </a:r>
          </a:p>
          <a:p>
            <a:r>
              <a:rPr lang="ru-RU" sz="1600" dirty="0"/>
              <a:t>б) иногда может и сесть за компьютер - 2 балла</a:t>
            </a:r>
            <a:r>
              <a:rPr lang="ru-RU" sz="1600" dirty="0" smtClean="0"/>
              <a:t>;</a:t>
            </a:r>
          </a:p>
          <a:p>
            <a:r>
              <a:rPr lang="ru-RU" sz="1600" dirty="0"/>
              <a:t>в) гуляет на улице или занимается домашними делами - 1 балл.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80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76672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 Прогуливал ли ваш ребенок учебу или другое важное мероприятие ради того, чтобы поиграть за компьютером?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да, прогуливал - 3 балла;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было пару раз, но не очень важное событие - 2 балла;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 нет - 1 балл.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 Делится ли ребенок впечатлениями о какой-либо компьютерной игре с вами?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да, постоянно - 3 балла;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иногда рассказывает - 2 балла;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 редко, почти никогда - 1 балл.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7. Какую роль в жизни ребенка играет компьютер?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это для него все или почти все - 3 балла;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значит много, но есть много других вещей, которые для него важны не меньше - 2 балла;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 ребенок особенно не интересуется компьютером - 1 балл.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3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1501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Рекомендации   по  результатам анализа тестирования</a:t>
            </a:r>
            <a:r>
              <a:rPr lang="ru-RU" sz="1600" b="1" i="1" dirty="0" smtClean="0"/>
              <a:t>:</a:t>
            </a:r>
          </a:p>
          <a:p>
            <a:endParaRPr lang="ru-RU" sz="1600" dirty="0"/>
          </a:p>
          <a:p>
            <a:r>
              <a:rPr lang="ru-RU" sz="1600" b="1" dirty="0"/>
              <a:t>1)  если набрано  18-21 баллов.</a:t>
            </a:r>
            <a:endParaRPr lang="ru-RU" sz="1600" dirty="0"/>
          </a:p>
          <a:p>
            <a:r>
              <a:rPr lang="ru-RU" sz="1600" b="1" dirty="0"/>
              <a:t>Компьютерная зависимость явно выражена</a:t>
            </a:r>
            <a:endParaRPr lang="ru-RU" sz="1600" dirty="0"/>
          </a:p>
          <a:p>
            <a:r>
              <a:rPr lang="ru-RU" sz="1600" dirty="0"/>
              <a:t>1. Составьте график работы за компьютером или, лучше всего, -"режим дня" для ребенка, </a:t>
            </a:r>
            <a:br>
              <a:rPr lang="ru-RU" sz="1600" dirty="0"/>
            </a:br>
            <a:r>
              <a:rPr lang="ru-RU" sz="1600" dirty="0"/>
              <a:t>где будет указано, какое количество времени он может проводить за компьютером </a:t>
            </a:r>
            <a:br>
              <a:rPr lang="ru-RU" sz="1600" dirty="0"/>
            </a:br>
            <a:r>
              <a:rPr lang="ru-RU" sz="1600" dirty="0"/>
              <a:t>(оптимально до 30-60 мин в день).</a:t>
            </a:r>
          </a:p>
          <a:p>
            <a:r>
              <a:rPr lang="ru-RU" sz="1600" dirty="0"/>
              <a:t>2. Проводите со своим ребенком больше времени. Это могут быть, к примеру, совместные прогулки  (в магазин, кинотеатр, парк).</a:t>
            </a:r>
          </a:p>
          <a:p>
            <a:r>
              <a:rPr lang="ru-RU" sz="1600" dirty="0"/>
              <a:t>3. Чаще приглашайте друзей ребенка к себе домой, но следите за тем, чтобы они не собирались  вокруг компьютера.</a:t>
            </a:r>
          </a:p>
          <a:p>
            <a:r>
              <a:rPr lang="ru-RU" sz="1600" dirty="0"/>
              <a:t>4. Если ребенок ведет себя раздражительно, то не нужно с ним спорить, оскорблять.</a:t>
            </a:r>
          </a:p>
          <a:p>
            <a:r>
              <a:rPr lang="ru-RU" sz="1600" dirty="0"/>
              <a:t>Дети, у которых наблюдается компьютерная зависимость,  очень раздражительны и агрессивны, нужно действовать постепенно и незаметно для самого ребенка.</a:t>
            </a:r>
          </a:p>
          <a:p>
            <a:r>
              <a:rPr lang="ru-RU" sz="1600" dirty="0"/>
              <a:t>5. Помните: здоровье вашего ребенка в ваших руках.</a:t>
            </a:r>
          </a:p>
          <a:p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66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2)  если набрано    12-17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баллов.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Ребенок не страдает компьютерной зависимостью, но расположен к 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 Следите за тем, чтобы ребенок не увеличивал время, проводимое за компьютером.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 Главное - не допустить того, чтобы ребенок стал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компьютеро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-зависимым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2)  если набрано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7-11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баллов.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Ребенок не находится в зоне риска компьютерной зависимости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Участвуйте в жизни ребенка, тогда в будущем он будет так же психологически устойчив и к другим зависимостям</a:t>
            </a:r>
          </a:p>
        </p:txBody>
      </p:sp>
    </p:spTree>
    <p:extLst>
      <p:ext uri="{BB962C8B-B14F-4D97-AF65-F5344CB8AC3E}">
        <p14:creationId xmlns:p14="http://schemas.microsoft.com/office/powerpoint/2010/main" val="30299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052736"/>
            <a:ext cx="65527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эффективного и правильного применения игровых программ с целью воспитания и развития детей, педагогам и родителям следует применять ряд рекомендаций.</a:t>
            </a:r>
          </a:p>
        </p:txBody>
      </p:sp>
      <p:pic>
        <p:nvPicPr>
          <p:cNvPr id="3" name="Picture 2" descr="C:\Documents and Settings\malyginais\Мои документы\мое\ШКОЛА\Конференция к юбилею школы\Картинки для презентации\img-20150923151942-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88688"/>
            <a:ext cx="3354792" cy="2339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59346"/>
            <a:ext cx="820891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Рекомендуемая продолжительность пребывание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ребенка у монитора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дети 4-5 лет — не более 15 минут;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 лет — 20 минут;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7-9 лет — 30 минут;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10-12 лет — 40 минут;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13-14 лет — 50 минут.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5123" name="Picture 3" descr="C:\Documents and Settings\malyginais\Мои документы\мое\ШКОЛА\Конференция к юбилею школы\Картинки для презентации\6a43142c9c12399dde2ca6e3bea00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4554"/>
            <a:ext cx="2571736" cy="1938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 создать условия для осмысления родителями влияния гаджетов  на детский организм.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1211" y="332656"/>
            <a:ext cx="180677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Цель: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26" name="Picture 2" descr="https://avatars.mds.yandex.net/i?id=db0455c5d5b7ba93f5b8dc098bb471b3-4984238-images-thumbs&amp;ref=rim&amp;n=33&amp;w=165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74" y="3367792"/>
            <a:ext cx="2164970" cy="24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66967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 по профилактике экранной зависимости у детей: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1. Родители - пример для своих детей. Они обучают их жить так, как делают это сами. Если включенный телевизор в течение всего дня является фоном для времяпровождения членов семьи в квартире, если родители долго находятся в Интернете и социальных сетях или постоянно играют в компьютерные игры, то чего же ждать от детей?</a:t>
            </a:r>
            <a:br>
              <a:rPr lang="ru-RU" dirty="0"/>
            </a:br>
            <a:r>
              <a:rPr lang="ru-RU" dirty="0"/>
              <a:t> 2. Взрослые должны с самого начала озвучить ребенку четкие и жесткие правила пользования телевизором, планшетом, компьютером. Конкретные и разумные ограничения упорядочивают мир ребенка, делают его простым и понятным: четко зная границы дозволенного, он чувствует себя в безопасности.</a:t>
            </a:r>
            <a:br>
              <a:rPr lang="ru-RU" dirty="0"/>
            </a:br>
            <a:r>
              <a:rPr lang="ru-RU" dirty="0"/>
              <a:t> 3. Ребенка возможно записать в кружок или секцию в соответствии с его интересами. Тогда, во-первых, у него будет оставаться меньше времени на компьютер, во- вторых, он будет увлечен живым общением со сверстниками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93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984" y="548680"/>
            <a:ext cx="56886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 по профилактике экранной зависимости у детей: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4. Периодически вместо проведения вечера у телевизора, компьютера, планшета можно устраивать прогулку или игру всей семьей в лото, игры-загадки, шашки, шахматы, конструктор.</a:t>
            </a:r>
            <a:br>
              <a:rPr lang="ru-RU" dirty="0"/>
            </a:br>
            <a:r>
              <a:rPr lang="ru-RU" dirty="0"/>
              <a:t> 5. Компьютер можно использовать для проведения совместно с ребенком экскурсии по виртуальному зоопарку, парку, городу или установить полезные для развития программы.</a:t>
            </a:r>
          </a:p>
          <a:p>
            <a:r>
              <a:rPr lang="ru-RU" dirty="0"/>
              <a:t>6. Рекомендуется соблюдать следующие ограничения пользования дошкольником компьютером или планшетом: </a:t>
            </a:r>
          </a:p>
          <a:p>
            <a:r>
              <a:rPr lang="ru-RU" dirty="0" smtClean="0"/>
              <a:t>- </a:t>
            </a:r>
            <a:r>
              <a:rPr lang="ru-RU" dirty="0"/>
              <a:t>не стоит допускать ребенка дошкольного возраста к компьютеру чаще трех раз в неделю, более одного раза в течение дня. А также поздно вечером и непосредственно перед сном;</a:t>
            </a:r>
          </a:p>
          <a:p>
            <a:r>
              <a:rPr lang="ru-RU" dirty="0"/>
              <a:t>- необходимо следить за тем, во что играет ребенок, и какие фильмы он смотрит;</a:t>
            </a:r>
          </a:p>
          <a:p>
            <a:r>
              <a:rPr lang="ru-RU" dirty="0"/>
              <a:t>- используйте будильник, чтобы ограничить время игр или пребывания ребенка в Сети. </a:t>
            </a:r>
          </a:p>
        </p:txBody>
      </p:sp>
    </p:spTree>
    <p:extLst>
      <p:ext uri="{BB962C8B-B14F-4D97-AF65-F5344CB8AC3E}">
        <p14:creationId xmlns:p14="http://schemas.microsoft.com/office/powerpoint/2010/main" val="65743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6"/>
            <a:ext cx="5112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Рекомендации по профилактике экранной зависимости у детей: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7</a:t>
            </a:r>
            <a:r>
              <a:rPr lang="ru-RU" dirty="0"/>
              <a:t>. Компьютер следует устанавливать в таком месте, где вы будете видеть, чем занимается ребенок.</a:t>
            </a:r>
          </a:p>
          <a:p>
            <a:r>
              <a:rPr lang="ru-RU" dirty="0"/>
              <a:t>8. Ребенку все же лучше не покупать отдельный компьютер. Пусть играет на папином. Тогда у вас в любое время будет веская причина сказать “достаточно” – компьютер нужен папе. </a:t>
            </a:r>
          </a:p>
          <a:p>
            <a:r>
              <a:rPr lang="ru-RU" dirty="0"/>
              <a:t>9. В жизни ребенка должно быть как можно больше реальных событий: забота о домашних животных, общение с друзьями, занятие спортом, общий со взрослыми досуг в будни и выходные, веселые приключения.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348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lifeo.ru/wp-content/uploads/kartinka-spasibo-za-vnimanie-dlya-prezentaci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66045" cy="61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452" y="1269183"/>
            <a:ext cx="6552728" cy="453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1. Обратить внимание родителей на достоинства и недостатки общения ребенка с мобильным телефоном.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2. Показать влияние сотовых телефонов на здоровье и психику ребенка при неправильном его использовании.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76672"/>
            <a:ext cx="4221156" cy="74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Задачи работы: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3131" y="1484783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Как </a:t>
            </a:r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избавить ребенка от компьютерной зависимости или не дать ей сформироваться. </a:t>
            </a:r>
            <a:endParaRPr lang="ru-RU" sz="3200" b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457200" lvl="0" indent="-457200">
              <a:buFontTx/>
              <a:buChar char="-"/>
            </a:pPr>
            <a:endParaRPr lang="ru-RU" sz="32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457200" lvl="0" indent="-457200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Подведение </a:t>
            </a:r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итогов собрания</a:t>
            </a: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</a:p>
          <a:p>
            <a:pPr marL="457200" lvl="0" indent="-457200">
              <a:buFontTx/>
              <a:buChar char="-"/>
            </a:pPr>
            <a:endParaRPr lang="ru-RU" sz="32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- Памятки </a:t>
            </a:r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</a:rPr>
              <a:t>в помощь родителю.</a:t>
            </a:r>
            <a:r>
              <a:rPr lang="ru-RU" sz="3200" dirty="0" smtClean="0"/>
              <a:t> </a:t>
            </a:r>
            <a:endParaRPr lang="ru-RU" sz="3200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332656"/>
            <a:ext cx="6408712" cy="74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План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208912" cy="174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Новые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технологии активно вторгаются не только нашу жизнь, но и жизнь наших детей.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345165"/>
            <a:ext cx="5170326" cy="3320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7d6/001773ed-e6afb781/hello_html_7e0a1c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2"/>
            <a:ext cx="9036496" cy="657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09602"/>
              </p:ext>
            </p:extLst>
          </p:nvPr>
        </p:nvGraphicFramePr>
        <p:xfrm>
          <a:off x="1115616" y="548680"/>
          <a:ext cx="6912768" cy="4680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56384"/>
                <a:gridCol w="3456384"/>
              </a:tblGrid>
              <a:tr h="49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Плюсы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Минусы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6799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Обучение и развитие</a:t>
                      </a:r>
                      <a:endParaRPr lang="ru-RU" sz="14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Удобство связи и общение</a:t>
                      </a:r>
                      <a:endParaRPr lang="ru-RU" sz="14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Контроль родителей</a:t>
                      </a:r>
                      <a:endParaRPr lang="ru-RU" sz="14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Приятное время провождение</a:t>
                      </a:r>
                      <a:endParaRPr lang="ru-RU" sz="14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Поиск информации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Ухудшение зрения</a:t>
                      </a:r>
                      <a:endParaRPr lang="ru-RU" sz="14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Осанки</a:t>
                      </a:r>
                      <a:endParaRPr lang="ru-RU" sz="14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Ожирение</a:t>
                      </a:r>
                      <a:endParaRPr lang="ru-RU" sz="14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Нарушение речи</a:t>
                      </a:r>
                      <a:endParaRPr lang="ru-RU" sz="14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err="1">
                          <a:effectLst/>
                        </a:rPr>
                        <a:t>Гипервозбудимость</a:t>
                      </a:r>
                      <a:endParaRPr lang="ru-RU" sz="14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Зависимость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2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tildacdn.com/tild3134-3264-4832-a430-346331666161/zavisimost-ot-gadz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8365"/>
            <a:ext cx="8277969" cy="356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340768"/>
            <a:ext cx="61926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Во-первых,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часами проводящими за сенсорным экраном начинаются проблемы с координацией действий между командами головного мозга и движениями рук. Наблюдались случаи, когда такие ребята не могут даже кинуть мяч по прямой линии, поскольку верхние конечности неадекватно реагируют на сигналы из головы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Documents and Settings\malyginais\Мои документы\мое\ШКОЛА\Конференция к юбилею школы\Картинки для презентации\gad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786050" cy="1857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4111</TotalTime>
  <Words>468</Words>
  <Application>Microsoft Office PowerPoint</Application>
  <PresentationFormat>Экран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«Современные дети и гаджеты»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Euroset</dc:creator>
  <cp:lastModifiedBy>Пользователь</cp:lastModifiedBy>
  <cp:revision>56</cp:revision>
  <dcterms:modified xsi:type="dcterms:W3CDTF">2022-11-29T15:52:56Z</dcterms:modified>
</cp:coreProperties>
</file>